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210 밀레니얼" charset="1" panose="02020503020101020101"/>
      <p:regular r:id="rId17"/>
    </p:embeddedFont>
    <p:embeddedFont>
      <p:font typeface="210 디딤고딕 Light" charset="1" panose="02020503020101020101"/>
      <p:regular r:id="rId18"/>
    </p:embeddedFont>
    <p:embeddedFont>
      <p:font typeface="210 디딤고딕" charset="1" panose="02020503020101020101"/>
      <p:regular r:id="rId19"/>
    </p:embeddedFont>
    <p:embeddedFont>
      <p:font typeface="210 밀레니얼 Light" charset="1" panose="02020503020101020101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30919" y="3255915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3087BB"/>
                </a:solidFill>
                <a:ea typeface="210 밀레니얼"/>
              </a:rPr>
              <a:t>마케팅 프로젝트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530919" y="5029448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ea typeface="210 밀레니얼"/>
              </a:rPr>
              <a:t>프레젠테이션</a:t>
            </a:r>
          </a:p>
        </p:txBody>
      </p:sp>
      <p:sp>
        <p:nvSpPr>
          <p:cNvPr name="AutoShape 7" id="7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53819" y="8631285"/>
            <a:ext cx="3124616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hello@reallygreatsite.com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28457" y="8631285"/>
            <a:ext cx="1939926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@reallygreatsite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77983" y="8631285"/>
            <a:ext cx="2026166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+123-456-7890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409566" y="8631285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 strike="noStrike" u="none">
                <a:solidFill>
                  <a:srgbClr val="3087BB"/>
                </a:solidFill>
                <a:ea typeface="210 디딤고딕 Light"/>
              </a:rPr>
              <a:t>마케팅팀 매니저 이수진</a:t>
            </a:r>
          </a:p>
        </p:txBody>
      </p:sp>
      <p:sp>
        <p:nvSpPr>
          <p:cNvPr name="AutoShape 14" id="14"/>
          <p:cNvSpPr/>
          <p:nvPr/>
        </p:nvSpPr>
        <p:spPr>
          <a:xfrm>
            <a:off x="6443417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8963658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1458544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ea typeface="210 밀레니얼"/>
              </a:rPr>
              <a:t>핵심 성과 지표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928930" y="8113093"/>
            <a:ext cx="14441209" cy="879967"/>
            <a:chOff x="0" y="0"/>
            <a:chExt cx="3803446" cy="23176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803446" cy="231761"/>
            </a:xfrm>
            <a:custGeom>
              <a:avLst/>
              <a:gdLst/>
              <a:ahLst/>
              <a:cxnLst/>
              <a:rect r="r" b="b" t="t" l="l"/>
              <a:pathLst>
                <a:path h="231761" w="3803446">
                  <a:moveTo>
                    <a:pt x="0" y="0"/>
                  </a:moveTo>
                  <a:lnTo>
                    <a:pt x="3803446" y="0"/>
                  </a:lnTo>
                  <a:lnTo>
                    <a:pt x="3803446" y="231761"/>
                  </a:lnTo>
                  <a:lnTo>
                    <a:pt x="0" y="231761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3803446" cy="2793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081001" y="8330826"/>
            <a:ext cx="12125998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1D2A3A"/>
                </a:solidFill>
                <a:latin typeface="210 디딤고딕 Light"/>
                <a:ea typeface="210 디딤고딕 Light"/>
              </a:rPr>
              <a:t>핵심 성과 지표는 조직이나 프로젝트의 성과를 측정하고 추적하는 데 사용되는 중요한 지표입니다. 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928930" y="3948659"/>
            <a:ext cx="4302559" cy="3826866"/>
            <a:chOff x="0" y="0"/>
            <a:chExt cx="1133184" cy="100789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33184" cy="1007899"/>
            </a:xfrm>
            <a:custGeom>
              <a:avLst/>
              <a:gdLst/>
              <a:ahLst/>
              <a:cxnLst/>
              <a:rect r="r" b="b" t="t" l="l"/>
              <a:pathLst>
                <a:path h="1007899" w="1133184">
                  <a:moveTo>
                    <a:pt x="0" y="0"/>
                  </a:moveTo>
                  <a:lnTo>
                    <a:pt x="1133184" y="0"/>
                  </a:lnTo>
                  <a:lnTo>
                    <a:pt x="1133184" y="1007899"/>
                  </a:lnTo>
                  <a:lnTo>
                    <a:pt x="0" y="100789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133184" cy="10555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067580" y="3948659"/>
            <a:ext cx="4302559" cy="3826866"/>
            <a:chOff x="0" y="0"/>
            <a:chExt cx="1133184" cy="100789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33184" cy="1007899"/>
            </a:xfrm>
            <a:custGeom>
              <a:avLst/>
              <a:gdLst/>
              <a:ahLst/>
              <a:cxnLst/>
              <a:rect r="r" b="b" t="t" l="l"/>
              <a:pathLst>
                <a:path h="1007899" w="1133184">
                  <a:moveTo>
                    <a:pt x="0" y="0"/>
                  </a:moveTo>
                  <a:lnTo>
                    <a:pt x="1133184" y="0"/>
                  </a:lnTo>
                  <a:lnTo>
                    <a:pt x="1133184" y="1007899"/>
                  </a:lnTo>
                  <a:lnTo>
                    <a:pt x="0" y="100789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1133184" cy="10555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992721" y="3948659"/>
            <a:ext cx="4302559" cy="3826866"/>
            <a:chOff x="0" y="0"/>
            <a:chExt cx="1133184" cy="100789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33184" cy="1007899"/>
            </a:xfrm>
            <a:custGeom>
              <a:avLst/>
              <a:gdLst/>
              <a:ahLst/>
              <a:cxnLst/>
              <a:rect r="r" b="b" t="t" l="l"/>
              <a:pathLst>
                <a:path h="1007899" w="1133184">
                  <a:moveTo>
                    <a:pt x="0" y="0"/>
                  </a:moveTo>
                  <a:lnTo>
                    <a:pt x="1133184" y="0"/>
                  </a:lnTo>
                  <a:lnTo>
                    <a:pt x="1133184" y="1007899"/>
                  </a:lnTo>
                  <a:lnTo>
                    <a:pt x="0" y="100789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1133184" cy="10555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22" id="2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554401" y="4108867"/>
            <a:ext cx="3051618" cy="178011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618191" y="4108867"/>
            <a:ext cx="3051618" cy="1780110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2693050" y="4108867"/>
            <a:ext cx="3051618" cy="1780110"/>
          </a:xfrm>
          <a:prstGeom prst="rect">
            <a:avLst/>
          </a:prstGeom>
        </p:spPr>
      </p:pic>
      <p:sp>
        <p:nvSpPr>
          <p:cNvPr name="TextBox 25" id="25"/>
          <p:cNvSpPr txBox="true"/>
          <p:nvPr/>
        </p:nvSpPr>
        <p:spPr>
          <a:xfrm rot="0">
            <a:off x="1994821" y="6063442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ea typeface="210 밀레니얼 Light"/>
              </a:rPr>
              <a:t>브랜드 인지도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058611" y="6063442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ea typeface="210 밀레니얼 Light"/>
              </a:rPr>
              <a:t>판매량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133471" y="6063442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ea typeface="210 밀레니얼 Light"/>
              </a:rPr>
              <a:t>고객 참여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280265" y="6911308"/>
            <a:ext cx="359989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신제품의 인지도 상승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344055" y="6711283"/>
            <a:ext cx="3599890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초기 판매 촉진 및 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매출 목표 달성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418915" y="6711283"/>
            <a:ext cx="3599890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소비자와의 상호작용 및 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참여도 증가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30919" y="4015724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ea typeface="210 밀레니얼"/>
              </a:rPr>
              <a:t>감사합니다</a:t>
            </a:r>
          </a:p>
        </p:txBody>
      </p:sp>
      <p:sp>
        <p:nvSpPr>
          <p:cNvPr name="AutoShape 6" id="6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53819" y="8631285"/>
            <a:ext cx="3124616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hello@reallygreatsite.com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28457" y="8631285"/>
            <a:ext cx="1939926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@reallygreatsite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77983" y="8631285"/>
            <a:ext cx="2026166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+123-456-7890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409566" y="8631285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 strike="noStrike" u="none">
                <a:solidFill>
                  <a:srgbClr val="3087BB"/>
                </a:solidFill>
                <a:ea typeface="210 디딤고딕 Light"/>
              </a:rPr>
              <a:t>마케팅팀 매니저 이수진</a:t>
            </a:r>
          </a:p>
        </p:txBody>
      </p:sp>
      <p:sp>
        <p:nvSpPr>
          <p:cNvPr name="AutoShape 13" id="13"/>
          <p:cNvSpPr/>
          <p:nvPr/>
        </p:nvSpPr>
        <p:spPr>
          <a:xfrm>
            <a:off x="6443417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8963658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1458544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3563561" y="4187554"/>
            <a:ext cx="849143" cy="704277"/>
            <a:chOff x="0" y="0"/>
            <a:chExt cx="223643" cy="18548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96450" y="4187554"/>
            <a:ext cx="849143" cy="704277"/>
            <a:chOff x="0" y="0"/>
            <a:chExt cx="223643" cy="18548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563561" y="5207563"/>
            <a:ext cx="849143" cy="704277"/>
            <a:chOff x="0" y="0"/>
            <a:chExt cx="223643" cy="18548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496450" y="5207563"/>
            <a:ext cx="849143" cy="704277"/>
            <a:chOff x="0" y="0"/>
            <a:chExt cx="223643" cy="18548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563561" y="6196682"/>
            <a:ext cx="849143" cy="704277"/>
            <a:chOff x="0" y="0"/>
            <a:chExt cx="223643" cy="18548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96450" y="6196682"/>
            <a:ext cx="849143" cy="704277"/>
            <a:chOff x="0" y="0"/>
            <a:chExt cx="223643" cy="18548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3579057" y="7207813"/>
            <a:ext cx="849143" cy="704277"/>
            <a:chOff x="0" y="0"/>
            <a:chExt cx="223643" cy="18548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511946" y="7207813"/>
            <a:ext cx="849143" cy="704277"/>
            <a:chOff x="0" y="0"/>
            <a:chExt cx="223643" cy="18548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ea typeface="210 밀레니얼"/>
              </a:rPr>
              <a:t>목 차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062818" y="4320618"/>
            <a:ext cx="3886339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ea typeface="210 디딤고딕"/>
              </a:rPr>
              <a:t>프로젝트 목표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398211" y="4339668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</a:rPr>
              <a:t>01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398215" y="5337665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</a:rPr>
              <a:t>02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5062822" y="5318615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ea typeface="210 디딤고딕"/>
              </a:rPr>
              <a:t>시장 분석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398215" y="6348796"/>
            <a:ext cx="121082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</a:rPr>
              <a:t>03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5106537" y="6329746"/>
            <a:ext cx="384262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ea typeface="210 디딤고딕"/>
              </a:rPr>
              <a:t>마케팅 전략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3398215" y="735992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</a:rPr>
              <a:t>04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5062822" y="7340877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ea typeface="210 디딤고딕"/>
              </a:rPr>
              <a:t>프로젝트 진행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338853" y="4359552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</a:rPr>
              <a:t>05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338848" y="535967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</a:rPr>
              <a:t>06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338853" y="6359802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</a:rPr>
              <a:t>07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338848" y="735992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</a:rPr>
              <a:t>08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003460" y="4340502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ea typeface="210 디딤고딕"/>
              </a:rPr>
              <a:t>예산 계획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1003455" y="5340627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ea typeface="210 디딤고딕"/>
              </a:rPr>
              <a:t>마케팅 채널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1003460" y="6340752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ea typeface="210 디딤고딕"/>
              </a:rPr>
              <a:t>마케팅 믹스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1003455" y="7340877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ea typeface="210 디딤고딕"/>
              </a:rPr>
              <a:t>핵심 성과 지표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534729" y="3784412"/>
            <a:ext cx="4170777" cy="5199186"/>
            <a:chOff x="0" y="0"/>
            <a:chExt cx="1098476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98476" cy="1369333"/>
            </a:xfrm>
            <a:custGeom>
              <a:avLst/>
              <a:gdLst/>
              <a:ahLst/>
              <a:cxnLst/>
              <a:rect r="r" b="b" t="t" l="l"/>
              <a:pathLst>
                <a:path h="1369333" w="1098476">
                  <a:moveTo>
                    <a:pt x="0" y="0"/>
                  </a:moveTo>
                  <a:lnTo>
                    <a:pt x="1098476" y="0"/>
                  </a:lnTo>
                  <a:lnTo>
                    <a:pt x="1098476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098476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059291" y="3784412"/>
            <a:ext cx="4170777" cy="5199186"/>
            <a:chOff x="0" y="0"/>
            <a:chExt cx="1098476" cy="13693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98476" cy="1369333"/>
            </a:xfrm>
            <a:custGeom>
              <a:avLst/>
              <a:gdLst/>
              <a:ahLst/>
              <a:cxnLst/>
              <a:rect r="r" b="b" t="t" l="l"/>
              <a:pathLst>
                <a:path h="1369333" w="1098476">
                  <a:moveTo>
                    <a:pt x="0" y="0"/>
                  </a:moveTo>
                  <a:lnTo>
                    <a:pt x="1098476" y="0"/>
                  </a:lnTo>
                  <a:lnTo>
                    <a:pt x="1098476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098476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582494" y="3784412"/>
            <a:ext cx="4170777" cy="5199186"/>
            <a:chOff x="0" y="0"/>
            <a:chExt cx="1098476" cy="136933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98476" cy="1369333"/>
            </a:xfrm>
            <a:custGeom>
              <a:avLst/>
              <a:gdLst/>
              <a:ahLst/>
              <a:cxnLst/>
              <a:rect r="r" b="b" t="t" l="l"/>
              <a:pathLst>
                <a:path h="1369333" w="1098476">
                  <a:moveTo>
                    <a:pt x="0" y="0"/>
                  </a:moveTo>
                  <a:lnTo>
                    <a:pt x="1098476" y="0"/>
                  </a:lnTo>
                  <a:lnTo>
                    <a:pt x="1098476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098476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633564" y="3887732"/>
            <a:ext cx="3973108" cy="2496273"/>
            <a:chOff x="0" y="0"/>
            <a:chExt cx="679993" cy="42723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79993" cy="427235"/>
            </a:xfrm>
            <a:custGeom>
              <a:avLst/>
              <a:gdLst/>
              <a:ahLst/>
              <a:cxnLst/>
              <a:rect r="r" b="b" t="t" l="l"/>
              <a:pathLst>
                <a:path h="427235" w="679993">
                  <a:moveTo>
                    <a:pt x="0" y="0"/>
                  </a:moveTo>
                  <a:lnTo>
                    <a:pt x="679993" y="0"/>
                  </a:lnTo>
                  <a:lnTo>
                    <a:pt x="679993" y="427235"/>
                  </a:lnTo>
                  <a:lnTo>
                    <a:pt x="0" y="427235"/>
                  </a:lnTo>
                  <a:close/>
                </a:path>
              </a:pathLst>
            </a:custGeom>
            <a:blipFill>
              <a:blip r:embed="rId2"/>
              <a:stretch>
                <a:fillRect l="0" t="-3120" r="0" b="-312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7158126" y="3887732"/>
            <a:ext cx="3973108" cy="2496273"/>
            <a:chOff x="0" y="0"/>
            <a:chExt cx="679993" cy="42723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79993" cy="427235"/>
            </a:xfrm>
            <a:custGeom>
              <a:avLst/>
              <a:gdLst/>
              <a:ahLst/>
              <a:cxnLst/>
              <a:rect r="r" b="b" t="t" l="l"/>
              <a:pathLst>
                <a:path h="427235" w="679993">
                  <a:moveTo>
                    <a:pt x="0" y="0"/>
                  </a:moveTo>
                  <a:lnTo>
                    <a:pt x="679993" y="0"/>
                  </a:lnTo>
                  <a:lnTo>
                    <a:pt x="679993" y="427235"/>
                  </a:lnTo>
                  <a:lnTo>
                    <a:pt x="0" y="427235"/>
                  </a:lnTo>
                  <a:close/>
                </a:path>
              </a:pathLst>
            </a:custGeom>
            <a:blipFill>
              <a:blip r:embed="rId3"/>
              <a:stretch>
                <a:fillRect l="-5848" t="0" r="-5848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1681328" y="3887732"/>
            <a:ext cx="3973108" cy="2496273"/>
            <a:chOff x="0" y="0"/>
            <a:chExt cx="679993" cy="42723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79993" cy="427235"/>
            </a:xfrm>
            <a:custGeom>
              <a:avLst/>
              <a:gdLst/>
              <a:ahLst/>
              <a:cxnLst/>
              <a:rect r="r" b="b" t="t" l="l"/>
              <a:pathLst>
                <a:path h="427235" w="679993">
                  <a:moveTo>
                    <a:pt x="0" y="0"/>
                  </a:moveTo>
                  <a:lnTo>
                    <a:pt x="679993" y="0"/>
                  </a:lnTo>
                  <a:lnTo>
                    <a:pt x="679993" y="427235"/>
                  </a:lnTo>
                  <a:lnTo>
                    <a:pt x="0" y="427235"/>
                  </a:lnTo>
                  <a:close/>
                </a:path>
              </a:pathLst>
            </a:custGeom>
            <a:blipFill>
              <a:blip r:embed="rId4"/>
              <a:stretch>
                <a:fillRect l="0" t="-3020" r="0" b="-302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ea typeface="210 밀레니얼"/>
              </a:rPr>
              <a:t>프로젝트 목표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534729" y="6773403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ea typeface="210 밀레니얼 Light"/>
              </a:rPr>
              <a:t>브랜드 인지도 향상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059291" y="6773403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ea typeface="210 밀레니얼 Light"/>
              </a:rPr>
              <a:t>제품 판매량 증가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582494" y="6773403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ea typeface="210 밀레니얼 Light"/>
              </a:rPr>
              <a:t>타깃 고객 확보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820173" y="7421103"/>
            <a:ext cx="3599890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광고, 마케팅 전략, 소셜 미디어 활용, 그리고 고품질의 제품 또는 서비스 제공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344735" y="7421103"/>
            <a:ext cx="3599890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제품 판매량 증가를 위해 품질 좋은 제품과 효과적인 마케팅 전략의 조화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867937" y="7421103"/>
            <a:ext cx="3599890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제품이나 서비스를 지속적으로 개선하고, 고객과의 소통을 유지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539492" y="4184270"/>
            <a:ext cx="1524665" cy="2192637"/>
            <a:chOff x="0" y="0"/>
            <a:chExt cx="401558" cy="5774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1558" cy="577485"/>
            </a:xfrm>
            <a:custGeom>
              <a:avLst/>
              <a:gdLst/>
              <a:ahLst/>
              <a:cxnLst/>
              <a:rect r="r" b="b" t="t" l="l"/>
              <a:pathLst>
                <a:path h="577485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577485"/>
                  </a:lnTo>
                  <a:lnTo>
                    <a:pt x="0" y="577485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01558" cy="6251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45276" y="4184270"/>
            <a:ext cx="1524665" cy="2192637"/>
            <a:chOff x="0" y="0"/>
            <a:chExt cx="401558" cy="57748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1558" cy="577485"/>
            </a:xfrm>
            <a:custGeom>
              <a:avLst/>
              <a:gdLst/>
              <a:ahLst/>
              <a:cxnLst/>
              <a:rect r="r" b="b" t="t" l="l"/>
              <a:pathLst>
                <a:path h="577485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577485"/>
                  </a:lnTo>
                  <a:lnTo>
                    <a:pt x="0" y="577485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01558" cy="6251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539492" y="6488609"/>
            <a:ext cx="1524665" cy="2192637"/>
            <a:chOff x="0" y="0"/>
            <a:chExt cx="401558" cy="57748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1558" cy="577485"/>
            </a:xfrm>
            <a:custGeom>
              <a:avLst/>
              <a:gdLst/>
              <a:ahLst/>
              <a:cxnLst/>
              <a:rect r="r" b="b" t="t" l="l"/>
              <a:pathLst>
                <a:path h="577485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577485"/>
                  </a:lnTo>
                  <a:lnTo>
                    <a:pt x="0" y="577485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01558" cy="6251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245276" y="6488609"/>
            <a:ext cx="1524665" cy="2192637"/>
            <a:chOff x="0" y="0"/>
            <a:chExt cx="401558" cy="57748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1558" cy="577485"/>
            </a:xfrm>
            <a:custGeom>
              <a:avLst/>
              <a:gdLst/>
              <a:ahLst/>
              <a:cxnLst/>
              <a:rect r="r" b="b" t="t" l="l"/>
              <a:pathLst>
                <a:path h="577485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577485"/>
                  </a:lnTo>
                  <a:lnTo>
                    <a:pt x="0" y="577485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401558" cy="6251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4035582" y="4184270"/>
            <a:ext cx="5079843" cy="2192637"/>
            <a:chOff x="0" y="0"/>
            <a:chExt cx="1337901" cy="57748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37901" cy="577485"/>
            </a:xfrm>
            <a:custGeom>
              <a:avLst/>
              <a:gdLst/>
              <a:ahLst/>
              <a:cxnLst/>
              <a:rect r="r" b="b" t="t" l="l"/>
              <a:pathLst>
                <a:path h="577485" w="1337901">
                  <a:moveTo>
                    <a:pt x="0" y="0"/>
                  </a:moveTo>
                  <a:lnTo>
                    <a:pt x="1337901" y="0"/>
                  </a:lnTo>
                  <a:lnTo>
                    <a:pt x="1337901" y="577485"/>
                  </a:lnTo>
                  <a:lnTo>
                    <a:pt x="0" y="57748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337901" cy="6251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741366" y="4184270"/>
            <a:ext cx="5079843" cy="2192637"/>
            <a:chOff x="0" y="0"/>
            <a:chExt cx="1337901" cy="57748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337901" cy="577485"/>
            </a:xfrm>
            <a:custGeom>
              <a:avLst/>
              <a:gdLst/>
              <a:ahLst/>
              <a:cxnLst/>
              <a:rect r="r" b="b" t="t" l="l"/>
              <a:pathLst>
                <a:path h="577485" w="1337901">
                  <a:moveTo>
                    <a:pt x="0" y="0"/>
                  </a:moveTo>
                  <a:lnTo>
                    <a:pt x="1337901" y="0"/>
                  </a:lnTo>
                  <a:lnTo>
                    <a:pt x="1337901" y="577485"/>
                  </a:lnTo>
                  <a:lnTo>
                    <a:pt x="0" y="57748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337901" cy="6251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4035582" y="6488609"/>
            <a:ext cx="5079843" cy="2192637"/>
            <a:chOff x="0" y="0"/>
            <a:chExt cx="1337901" cy="57748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337901" cy="577485"/>
            </a:xfrm>
            <a:custGeom>
              <a:avLst/>
              <a:gdLst/>
              <a:ahLst/>
              <a:cxnLst/>
              <a:rect r="r" b="b" t="t" l="l"/>
              <a:pathLst>
                <a:path h="577485" w="1337901">
                  <a:moveTo>
                    <a:pt x="0" y="0"/>
                  </a:moveTo>
                  <a:lnTo>
                    <a:pt x="1337901" y="0"/>
                  </a:lnTo>
                  <a:lnTo>
                    <a:pt x="1337901" y="577485"/>
                  </a:lnTo>
                  <a:lnTo>
                    <a:pt x="0" y="57748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1337901" cy="6251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741366" y="6488609"/>
            <a:ext cx="5079843" cy="2192637"/>
            <a:chOff x="0" y="0"/>
            <a:chExt cx="1337901" cy="57748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337901" cy="577485"/>
            </a:xfrm>
            <a:custGeom>
              <a:avLst/>
              <a:gdLst/>
              <a:ahLst/>
              <a:cxnLst/>
              <a:rect r="r" b="b" t="t" l="l"/>
              <a:pathLst>
                <a:path h="577485" w="1337901">
                  <a:moveTo>
                    <a:pt x="0" y="0"/>
                  </a:moveTo>
                  <a:lnTo>
                    <a:pt x="1337901" y="0"/>
                  </a:lnTo>
                  <a:lnTo>
                    <a:pt x="1337901" y="577485"/>
                  </a:lnTo>
                  <a:lnTo>
                    <a:pt x="0" y="57748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47625"/>
              <a:ext cx="1337901" cy="6251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ea typeface="210 밀레니얼"/>
              </a:rPr>
              <a:t>시장분석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405236" y="4658288"/>
            <a:ext cx="4340536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시장에서 강력한 브랜드 인지도를 가지고 있으며, 높은 고객 충성도를 자랑합니다.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1111020" y="4658288"/>
            <a:ext cx="4340536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온라인 마케팅 채널과 콘텐츠가 부족하며, 디지털 마케팅 경험과 전문 인력이 부족합니다.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405236" y="6762602"/>
            <a:ext cx="4340536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소비자들이 온라인 쇼핑과 디지털 콘텐츠 소비에 익숙해지고 있으며, 소셜 미디어 플랫폼을 통해 마케팅 및 고객 참여를 확대할 수 있습니다.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111020" y="6762602"/>
            <a:ext cx="4340536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경쟁사들이 공격적인 디지털 마케팅 캠페인을 전개하고 있으며, 빠르게 변화하는 디지털 마케팅 트렌드에 뒤처질 위험이 있습니다.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865849" y="4680830"/>
            <a:ext cx="871951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59"/>
              </a:lnSpc>
              <a:spcBef>
                <a:spcPct val="0"/>
              </a:spcBef>
            </a:pPr>
            <a:r>
              <a:rPr lang="en-US" sz="6399" strike="noStrike" u="none">
                <a:solidFill>
                  <a:srgbClr val="1D2A3A"/>
                </a:solidFill>
                <a:latin typeface="210 밀레니얼"/>
              </a:rPr>
              <a:t>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571633" y="4680830"/>
            <a:ext cx="871951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</a:rPr>
              <a:t>W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865849" y="6985169"/>
            <a:ext cx="871951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</a:rPr>
              <a:t>O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571633" y="6985169"/>
            <a:ext cx="871951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</a:rPr>
              <a:t>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7842006" y="4036890"/>
            <a:ext cx="1524665" cy="1382047"/>
            <a:chOff x="0" y="0"/>
            <a:chExt cx="401558" cy="3639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1558" cy="363996"/>
            </a:xfrm>
            <a:custGeom>
              <a:avLst/>
              <a:gdLst/>
              <a:ahLst/>
              <a:cxnLst/>
              <a:rect r="r" b="b" t="t" l="l"/>
              <a:pathLst>
                <a:path h="363996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0155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42006" y="5657062"/>
            <a:ext cx="1524665" cy="1382047"/>
            <a:chOff x="0" y="0"/>
            <a:chExt cx="401558" cy="36399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1558" cy="363996"/>
            </a:xfrm>
            <a:custGeom>
              <a:avLst/>
              <a:gdLst/>
              <a:ahLst/>
              <a:cxnLst/>
              <a:rect r="r" b="b" t="t" l="l"/>
              <a:pathLst>
                <a:path h="363996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0155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842006" y="7277234"/>
            <a:ext cx="1524665" cy="1382047"/>
            <a:chOff x="0" y="0"/>
            <a:chExt cx="401558" cy="36399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1558" cy="363996"/>
            </a:xfrm>
            <a:custGeom>
              <a:avLst/>
              <a:gdLst/>
              <a:ahLst/>
              <a:cxnLst/>
              <a:rect r="r" b="b" t="t" l="l"/>
              <a:pathLst>
                <a:path h="363996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0155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338096" y="4036890"/>
            <a:ext cx="6789450" cy="1382047"/>
            <a:chOff x="0" y="0"/>
            <a:chExt cx="1788168" cy="36399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88168" cy="363996"/>
            </a:xfrm>
            <a:custGeom>
              <a:avLst/>
              <a:gdLst/>
              <a:ahLst/>
              <a:cxnLst/>
              <a:rect r="r" b="b" t="t" l="l"/>
              <a:pathLst>
                <a:path h="363996" w="1788168">
                  <a:moveTo>
                    <a:pt x="0" y="0"/>
                  </a:moveTo>
                  <a:lnTo>
                    <a:pt x="1788168" y="0"/>
                  </a:lnTo>
                  <a:lnTo>
                    <a:pt x="178816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178816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338096" y="5657062"/>
            <a:ext cx="6789450" cy="1382047"/>
            <a:chOff x="0" y="0"/>
            <a:chExt cx="1788168" cy="36399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88168" cy="363996"/>
            </a:xfrm>
            <a:custGeom>
              <a:avLst/>
              <a:gdLst/>
              <a:ahLst/>
              <a:cxnLst/>
              <a:rect r="r" b="b" t="t" l="l"/>
              <a:pathLst>
                <a:path h="363996" w="1788168">
                  <a:moveTo>
                    <a:pt x="0" y="0"/>
                  </a:moveTo>
                  <a:lnTo>
                    <a:pt x="1788168" y="0"/>
                  </a:lnTo>
                  <a:lnTo>
                    <a:pt x="178816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78816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338096" y="7277234"/>
            <a:ext cx="6789450" cy="1382047"/>
            <a:chOff x="0" y="0"/>
            <a:chExt cx="1788168" cy="36399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88168" cy="363996"/>
            </a:xfrm>
            <a:custGeom>
              <a:avLst/>
              <a:gdLst/>
              <a:ahLst/>
              <a:cxnLst/>
              <a:rect r="r" b="b" t="t" l="l"/>
              <a:pathLst>
                <a:path h="363996" w="1788168">
                  <a:moveTo>
                    <a:pt x="0" y="0"/>
                  </a:moveTo>
                  <a:lnTo>
                    <a:pt x="1788168" y="0"/>
                  </a:lnTo>
                  <a:lnTo>
                    <a:pt x="178816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78816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2160455" y="4036890"/>
            <a:ext cx="5510101" cy="4622392"/>
            <a:chOff x="0" y="0"/>
            <a:chExt cx="1451220" cy="121742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451220" cy="1217420"/>
            </a:xfrm>
            <a:custGeom>
              <a:avLst/>
              <a:gdLst/>
              <a:ahLst/>
              <a:cxnLst/>
              <a:rect r="r" b="b" t="t" l="l"/>
              <a:pathLst>
                <a:path h="1217420" w="1451220">
                  <a:moveTo>
                    <a:pt x="0" y="0"/>
                  </a:moveTo>
                  <a:lnTo>
                    <a:pt x="1451220" y="0"/>
                  </a:lnTo>
                  <a:lnTo>
                    <a:pt x="1451220" y="1217420"/>
                  </a:lnTo>
                  <a:lnTo>
                    <a:pt x="0" y="1217420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1451220" cy="1265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2291027" y="4156083"/>
            <a:ext cx="5248955" cy="4384004"/>
            <a:chOff x="0" y="0"/>
            <a:chExt cx="898354" cy="75031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98353" cy="750318"/>
            </a:xfrm>
            <a:custGeom>
              <a:avLst/>
              <a:gdLst/>
              <a:ahLst/>
              <a:cxnLst/>
              <a:rect r="r" b="b" t="t" l="l"/>
              <a:pathLst>
                <a:path h="750318" w="898353">
                  <a:moveTo>
                    <a:pt x="0" y="0"/>
                  </a:moveTo>
                  <a:lnTo>
                    <a:pt x="898353" y="0"/>
                  </a:lnTo>
                  <a:lnTo>
                    <a:pt x="898353" y="750318"/>
                  </a:lnTo>
                  <a:lnTo>
                    <a:pt x="0" y="750318"/>
                  </a:lnTo>
                  <a:close/>
                </a:path>
              </a:pathLst>
            </a:custGeom>
            <a:blipFill>
              <a:blip r:embed="rId2"/>
              <a:stretch>
                <a:fillRect l="-12562" t="0" r="-12562" b="0"/>
              </a:stretch>
            </a:blipFill>
          </p:spPr>
        </p:sp>
      </p:grpSp>
      <p:sp>
        <p:nvSpPr>
          <p:cNvPr name="Freeform 29" id="29"/>
          <p:cNvSpPr/>
          <p:nvPr/>
        </p:nvSpPr>
        <p:spPr>
          <a:xfrm flipH="false" flipV="false" rot="0">
            <a:off x="8202091" y="4326769"/>
            <a:ext cx="804494" cy="802288"/>
          </a:xfrm>
          <a:custGeom>
            <a:avLst/>
            <a:gdLst/>
            <a:ahLst/>
            <a:cxnLst/>
            <a:rect r="r" b="b" t="t" l="l"/>
            <a:pathLst>
              <a:path h="802288" w="804494">
                <a:moveTo>
                  <a:pt x="0" y="0"/>
                </a:moveTo>
                <a:lnTo>
                  <a:pt x="804494" y="0"/>
                </a:lnTo>
                <a:lnTo>
                  <a:pt x="804494" y="802288"/>
                </a:lnTo>
                <a:lnTo>
                  <a:pt x="0" y="8022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154903" y="5864877"/>
            <a:ext cx="903160" cy="966416"/>
          </a:xfrm>
          <a:custGeom>
            <a:avLst/>
            <a:gdLst/>
            <a:ahLst/>
            <a:cxnLst/>
            <a:rect r="r" b="b" t="t" l="l"/>
            <a:pathLst>
              <a:path h="966416" w="903160">
                <a:moveTo>
                  <a:pt x="0" y="0"/>
                </a:moveTo>
                <a:lnTo>
                  <a:pt x="903160" y="0"/>
                </a:lnTo>
                <a:lnTo>
                  <a:pt x="903160" y="966417"/>
                </a:lnTo>
                <a:lnTo>
                  <a:pt x="0" y="96641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8154903" y="7512049"/>
            <a:ext cx="829471" cy="912418"/>
          </a:xfrm>
          <a:custGeom>
            <a:avLst/>
            <a:gdLst/>
            <a:ahLst/>
            <a:cxnLst/>
            <a:rect r="r" b="b" t="t" l="l"/>
            <a:pathLst>
              <a:path h="912418" w="829471">
                <a:moveTo>
                  <a:pt x="0" y="0"/>
                </a:moveTo>
                <a:lnTo>
                  <a:pt x="829470" y="0"/>
                </a:lnTo>
                <a:lnTo>
                  <a:pt x="829470" y="912418"/>
                </a:lnTo>
                <a:lnTo>
                  <a:pt x="0" y="91241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ea typeface="210 밀레니얼"/>
              </a:rPr>
              <a:t>마케팅 전략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542410" y="4505663"/>
            <a:ext cx="6346106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고객 중심의 마케팅 전략 강화하여 장기적인 관계 구축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542410" y="5925811"/>
            <a:ext cx="6346106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새로운 기술의 적극적인 활용을 통한 혁신적인 프로젝트 실행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542410" y="7743959"/>
            <a:ext cx="6346106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기업 가치와 영향력을 통한 지속 가능한 마케팅 실행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ea typeface="210 밀레니얼"/>
              </a:rPr>
              <a:t>프로젝트 진행</a:t>
            </a:r>
          </a:p>
        </p:txBody>
      </p:sp>
      <p:sp>
        <p:nvSpPr>
          <p:cNvPr name="AutoShape 9" id="9"/>
          <p:cNvSpPr/>
          <p:nvPr/>
        </p:nvSpPr>
        <p:spPr>
          <a:xfrm flipV="true">
            <a:off x="2846035" y="5232591"/>
            <a:ext cx="13062419" cy="0"/>
          </a:xfrm>
          <a:prstGeom prst="line">
            <a:avLst/>
          </a:prstGeom>
          <a:ln cap="rnd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2750431" y="5127462"/>
            <a:ext cx="257529" cy="257529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087BB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6085049" y="5127462"/>
            <a:ext cx="257529" cy="257529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087BB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419153" y="5127462"/>
            <a:ext cx="257529" cy="257529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087BB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2753257" y="5127462"/>
            <a:ext cx="257529" cy="257529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087BB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2827365" y="5762053"/>
            <a:ext cx="3078264" cy="2222113"/>
            <a:chOff x="0" y="0"/>
            <a:chExt cx="810736" cy="58524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0736" cy="585248"/>
            </a:xfrm>
            <a:custGeom>
              <a:avLst/>
              <a:gdLst/>
              <a:ahLst/>
              <a:cxnLst/>
              <a:rect r="r" b="b" t="t" l="l"/>
              <a:pathLst>
                <a:path h="585248" w="810736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200082" y="5762053"/>
            <a:ext cx="3078264" cy="2222113"/>
            <a:chOff x="0" y="0"/>
            <a:chExt cx="810736" cy="58524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0736" cy="585248"/>
            </a:xfrm>
            <a:custGeom>
              <a:avLst/>
              <a:gdLst/>
              <a:ahLst/>
              <a:cxnLst/>
              <a:rect r="r" b="b" t="t" l="l"/>
              <a:pathLst>
                <a:path h="585248" w="810736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34186" y="5762053"/>
            <a:ext cx="3078264" cy="2222113"/>
            <a:chOff x="0" y="0"/>
            <a:chExt cx="810736" cy="58524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0736" cy="585248"/>
            </a:xfrm>
            <a:custGeom>
              <a:avLst/>
              <a:gdLst/>
              <a:ahLst/>
              <a:cxnLst/>
              <a:rect r="r" b="b" t="t" l="l"/>
              <a:pathLst>
                <a:path h="585248" w="810736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868290" y="5762053"/>
            <a:ext cx="3078264" cy="2222113"/>
            <a:chOff x="0" y="0"/>
            <a:chExt cx="810736" cy="58524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0736" cy="585248"/>
            </a:xfrm>
            <a:custGeom>
              <a:avLst/>
              <a:gdLst/>
              <a:ahLst/>
              <a:cxnLst/>
              <a:rect r="r" b="b" t="t" l="l"/>
              <a:pathLst>
                <a:path h="585248" w="810736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2750431" y="4450970"/>
            <a:ext cx="2712378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</a:rPr>
              <a:t>1분기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085049" y="4450970"/>
            <a:ext cx="2712378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</a:rPr>
              <a:t>2분기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419153" y="4450970"/>
            <a:ext cx="2712378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</a:rPr>
              <a:t>3분기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753257" y="4450970"/>
            <a:ext cx="2712378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</a:rPr>
              <a:t>4분기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013279" y="6251766"/>
            <a:ext cx="2712378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프로젝트 계획 및 전략 수립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385997" y="6251766"/>
            <a:ext cx="2712378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프로젝트 전략 개발 및 자원 배분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720101" y="6251766"/>
            <a:ext cx="2712378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프로젝트 실행 및 모니터링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054205" y="6251766"/>
            <a:ext cx="2712378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ea typeface="210 디딤고딕 Light"/>
              </a:rPr>
              <a:t>프로젝트 성과 평가 및 최적화</a:t>
            </a:r>
          </a:p>
        </p:txBody>
      </p:sp>
      <p:sp>
        <p:nvSpPr>
          <p:cNvPr name="AutoShape 38" id="38"/>
          <p:cNvSpPr/>
          <p:nvPr/>
        </p:nvSpPr>
        <p:spPr>
          <a:xfrm flipV="true">
            <a:off x="2846035" y="5384991"/>
            <a:ext cx="0" cy="377062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9" id="39"/>
          <p:cNvSpPr/>
          <p:nvPr/>
        </p:nvSpPr>
        <p:spPr>
          <a:xfrm flipV="true">
            <a:off x="6209607" y="5384991"/>
            <a:ext cx="0" cy="377062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40" id="40"/>
          <p:cNvSpPr/>
          <p:nvPr/>
        </p:nvSpPr>
        <p:spPr>
          <a:xfrm flipV="true">
            <a:off x="9543711" y="5384991"/>
            <a:ext cx="0" cy="377062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41" id="41"/>
          <p:cNvSpPr/>
          <p:nvPr/>
        </p:nvSpPr>
        <p:spPr>
          <a:xfrm flipV="true">
            <a:off x="12877815" y="5394516"/>
            <a:ext cx="0" cy="377062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ea typeface="210 밀레니얼"/>
              </a:rPr>
              <a:t>예산 계획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262779" y="3826032"/>
            <a:ext cx="6609271" cy="5174387"/>
            <a:chOff x="0" y="0"/>
            <a:chExt cx="1740713" cy="136280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40713" cy="1362801"/>
            </a:xfrm>
            <a:custGeom>
              <a:avLst/>
              <a:gdLst/>
              <a:ahLst/>
              <a:cxnLst/>
              <a:rect r="r" b="b" t="t" l="l"/>
              <a:pathLst>
                <a:path h="1362801" w="1740713">
                  <a:moveTo>
                    <a:pt x="0" y="0"/>
                  </a:moveTo>
                  <a:lnTo>
                    <a:pt x="1740713" y="0"/>
                  </a:lnTo>
                  <a:lnTo>
                    <a:pt x="1740713" y="1362801"/>
                  </a:lnTo>
                  <a:lnTo>
                    <a:pt x="0" y="1362801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740713" cy="14104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415950" y="3826032"/>
            <a:ext cx="6727175" cy="2530923"/>
            <a:chOff x="0" y="0"/>
            <a:chExt cx="1771766" cy="66658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71766" cy="666581"/>
            </a:xfrm>
            <a:custGeom>
              <a:avLst/>
              <a:gdLst/>
              <a:ahLst/>
              <a:cxnLst/>
              <a:rect r="r" b="b" t="t" l="l"/>
              <a:pathLst>
                <a:path h="666581" w="1771766">
                  <a:moveTo>
                    <a:pt x="0" y="0"/>
                  </a:moveTo>
                  <a:lnTo>
                    <a:pt x="1771766" y="0"/>
                  </a:lnTo>
                  <a:lnTo>
                    <a:pt x="1771766" y="666581"/>
                  </a:lnTo>
                  <a:lnTo>
                    <a:pt x="0" y="666581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771766" cy="7142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415950" y="6469495"/>
            <a:ext cx="6727175" cy="2530923"/>
            <a:chOff x="0" y="0"/>
            <a:chExt cx="1771766" cy="6665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71766" cy="666581"/>
            </a:xfrm>
            <a:custGeom>
              <a:avLst/>
              <a:gdLst/>
              <a:ahLst/>
              <a:cxnLst/>
              <a:rect r="r" b="b" t="t" l="l"/>
              <a:pathLst>
                <a:path h="666581" w="1771766">
                  <a:moveTo>
                    <a:pt x="0" y="0"/>
                  </a:moveTo>
                  <a:lnTo>
                    <a:pt x="1771766" y="0"/>
                  </a:lnTo>
                  <a:lnTo>
                    <a:pt x="1771766" y="666581"/>
                  </a:lnTo>
                  <a:lnTo>
                    <a:pt x="0" y="666581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1771766" cy="7142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8" id="18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421165" y="3424358"/>
            <a:ext cx="6300854" cy="5846790"/>
          </a:xfrm>
          <a:prstGeom prst="rect">
            <a:avLst/>
          </a:prstGeom>
        </p:spPr>
      </p:pic>
      <p:sp>
        <p:nvSpPr>
          <p:cNvPr name="TextBox 19" id="19"/>
          <p:cNvSpPr txBox="true"/>
          <p:nvPr/>
        </p:nvSpPr>
        <p:spPr>
          <a:xfrm rot="0">
            <a:off x="3043730" y="4234671"/>
            <a:ext cx="388533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>
                <a:solidFill>
                  <a:srgbClr val="1D2A3A"/>
                </a:solidFill>
                <a:latin typeface="210 밀레니얼 Light"/>
                <a:ea typeface="210 밀레니얼 Light"/>
              </a:rPr>
              <a:t>예산 계획 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043730" y="4783518"/>
            <a:ext cx="5471614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18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디지털 마케팅 캠페인의 주요 활동별 예산을 효율적으로 배정하여 최대한의 ROI를 달성합니다.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043730" y="6928455"/>
            <a:ext cx="388533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>
                <a:solidFill>
                  <a:srgbClr val="1D2A3A"/>
                </a:solidFill>
                <a:latin typeface="210 밀레니얼 Light"/>
                <a:ea typeface="210 밀레니얼 Light"/>
              </a:rPr>
              <a:t>예산 계획 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043730" y="7458068"/>
            <a:ext cx="5471614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예상 비용은 온라인 광고, 콘텐츠 제작, 소셜 미디어 관리, 및 데이터 분석 도구 사용에 집중됩니다.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3198150" y="5514979"/>
            <a:ext cx="3411127" cy="2236163"/>
            <a:chOff x="0" y="0"/>
            <a:chExt cx="898404" cy="5889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98404" cy="588948"/>
            </a:xfrm>
            <a:custGeom>
              <a:avLst/>
              <a:gdLst/>
              <a:ahLst/>
              <a:cxnLst/>
              <a:rect r="r" b="b" t="t" l="l"/>
              <a:pathLst>
                <a:path h="588948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3198150" y="3784735"/>
            <a:ext cx="3411127" cy="1754315"/>
            <a:chOff x="0" y="0"/>
            <a:chExt cx="898404" cy="46204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98404" cy="462042"/>
            </a:xfrm>
            <a:custGeom>
              <a:avLst/>
              <a:gdLst/>
              <a:ahLst/>
              <a:cxnLst/>
              <a:rect r="r" b="b" t="t" l="l"/>
              <a:pathLst>
                <a:path h="462042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928930" y="8113093"/>
            <a:ext cx="14441209" cy="879967"/>
            <a:chOff x="0" y="0"/>
            <a:chExt cx="3803446" cy="23176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803446" cy="231761"/>
            </a:xfrm>
            <a:custGeom>
              <a:avLst/>
              <a:gdLst/>
              <a:ahLst/>
              <a:cxnLst/>
              <a:rect r="r" b="b" t="t" l="l"/>
              <a:pathLst>
                <a:path h="231761" w="3803446">
                  <a:moveTo>
                    <a:pt x="0" y="0"/>
                  </a:moveTo>
                  <a:lnTo>
                    <a:pt x="3803446" y="0"/>
                  </a:lnTo>
                  <a:lnTo>
                    <a:pt x="3803446" y="231761"/>
                  </a:lnTo>
                  <a:lnTo>
                    <a:pt x="0" y="231761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3803446" cy="2793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10851314" y="5524504"/>
            <a:ext cx="841984" cy="0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6609278" y="5534029"/>
            <a:ext cx="827408" cy="0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ea typeface="210 밀레니얼"/>
              </a:rPr>
              <a:t>마케팅 채널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986938" y="8342100"/>
            <a:ext cx="10310625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1D2A3A"/>
                </a:solidFill>
                <a:latin typeface="210 디딤고딕 Light"/>
                <a:ea typeface="210 디딤고딕 Light"/>
              </a:rPr>
              <a:t>마케팅 채널은 제품 또는 서비스를 소비자에게 홍보하고 판매하기 위한 수단입니다.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443971" y="5514979"/>
            <a:ext cx="3411127" cy="2236163"/>
            <a:chOff x="0" y="0"/>
            <a:chExt cx="898404" cy="58894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98404" cy="588948"/>
            </a:xfrm>
            <a:custGeom>
              <a:avLst/>
              <a:gdLst/>
              <a:ahLst/>
              <a:cxnLst/>
              <a:rect r="r" b="b" t="t" l="l"/>
              <a:pathLst>
                <a:path h="588948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1693298" y="5514979"/>
            <a:ext cx="3411127" cy="2236163"/>
            <a:chOff x="0" y="0"/>
            <a:chExt cx="898404" cy="58894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98404" cy="588948"/>
            </a:xfrm>
            <a:custGeom>
              <a:avLst/>
              <a:gdLst/>
              <a:ahLst/>
              <a:cxnLst/>
              <a:rect r="r" b="b" t="t" l="l"/>
              <a:pathLst>
                <a:path h="588948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443971" y="3784735"/>
            <a:ext cx="3411127" cy="1754315"/>
            <a:chOff x="0" y="0"/>
            <a:chExt cx="898404" cy="46204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98404" cy="462042"/>
            </a:xfrm>
            <a:custGeom>
              <a:avLst/>
              <a:gdLst/>
              <a:ahLst/>
              <a:cxnLst/>
              <a:rect r="r" b="b" t="t" l="l"/>
              <a:pathLst>
                <a:path h="462042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1693298" y="3784735"/>
            <a:ext cx="3411127" cy="1754315"/>
            <a:chOff x="0" y="0"/>
            <a:chExt cx="898404" cy="46204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98404" cy="462042"/>
            </a:xfrm>
            <a:custGeom>
              <a:avLst/>
              <a:gdLst/>
              <a:ahLst/>
              <a:cxnLst/>
              <a:rect r="r" b="b" t="t" l="l"/>
              <a:pathLst>
                <a:path h="462042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4350174" y="4221517"/>
            <a:ext cx="936192" cy="944780"/>
          </a:xfrm>
          <a:custGeom>
            <a:avLst/>
            <a:gdLst/>
            <a:ahLst/>
            <a:cxnLst/>
            <a:rect r="r" b="b" t="t" l="l"/>
            <a:pathLst>
              <a:path h="944780" w="936192">
                <a:moveTo>
                  <a:pt x="0" y="0"/>
                </a:moveTo>
                <a:lnTo>
                  <a:pt x="936191" y="0"/>
                </a:lnTo>
                <a:lnTo>
                  <a:pt x="936191" y="944781"/>
                </a:lnTo>
                <a:lnTo>
                  <a:pt x="0" y="9447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8653316" y="4163966"/>
            <a:ext cx="992436" cy="1059884"/>
          </a:xfrm>
          <a:custGeom>
            <a:avLst/>
            <a:gdLst/>
            <a:ahLst/>
            <a:cxnLst/>
            <a:rect r="r" b="b" t="t" l="l"/>
            <a:pathLst>
              <a:path h="1059884" w="992436">
                <a:moveTo>
                  <a:pt x="0" y="0"/>
                </a:moveTo>
                <a:lnTo>
                  <a:pt x="992437" y="0"/>
                </a:lnTo>
                <a:lnTo>
                  <a:pt x="992437" y="1059884"/>
                </a:lnTo>
                <a:lnTo>
                  <a:pt x="0" y="10598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2980011" y="4215757"/>
            <a:ext cx="979453" cy="956302"/>
          </a:xfrm>
          <a:custGeom>
            <a:avLst/>
            <a:gdLst/>
            <a:ahLst/>
            <a:cxnLst/>
            <a:rect r="r" b="b" t="t" l="l"/>
            <a:pathLst>
              <a:path h="956302" w="979453">
                <a:moveTo>
                  <a:pt x="0" y="0"/>
                </a:moveTo>
                <a:lnTo>
                  <a:pt x="979452" y="0"/>
                </a:lnTo>
                <a:lnTo>
                  <a:pt x="979452" y="956302"/>
                </a:lnTo>
                <a:lnTo>
                  <a:pt x="0" y="9563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0">
            <a:off x="7774516" y="5848836"/>
            <a:ext cx="2750037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유료 검색 광고를 통해 목표 고객에게 도달하고 웹사이트 트래픽을 증대시킵니다.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023843" y="5848836"/>
            <a:ext cx="2750037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개인화된 이메일 캠페인을 통해 고객 관계를 강화하고 전환율을 향상시킵니다.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528695" y="5848836"/>
            <a:ext cx="2750037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</a:rPr>
              <a:t>소셜 미디어 플랫폼을 통해 브랜드 인지도를 높이고 고객과의 상호작용을 강화합니다.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928930" y="8113093"/>
            <a:ext cx="14441209" cy="879967"/>
            <a:chOff x="0" y="0"/>
            <a:chExt cx="3803446" cy="23176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03446" cy="231761"/>
            </a:xfrm>
            <a:custGeom>
              <a:avLst/>
              <a:gdLst/>
              <a:ahLst/>
              <a:cxnLst/>
              <a:rect r="r" b="b" t="t" l="l"/>
              <a:pathLst>
                <a:path h="231761" w="3803446">
                  <a:moveTo>
                    <a:pt x="0" y="0"/>
                  </a:moveTo>
                  <a:lnTo>
                    <a:pt x="3803446" y="0"/>
                  </a:lnTo>
                  <a:lnTo>
                    <a:pt x="3803446" y="231761"/>
                  </a:lnTo>
                  <a:lnTo>
                    <a:pt x="0" y="231761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3803446" cy="2793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</a:rPr>
              <a:t>FAUGET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ea typeface="210 밀레니얼"/>
              </a:rPr>
              <a:t>마케팅 믹스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340216" y="8321708"/>
            <a:ext cx="1160756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1D2A3A"/>
                </a:solidFill>
                <a:latin typeface="210 디딤고딕 Light"/>
                <a:ea typeface="210 디딤고딕 Light"/>
              </a:rPr>
              <a:t>마케팅 믹스는 제품, 가격, 홍보, 유통 채널 등 마케팅 핵심 요소들을 통합적으로 다루는 개념입니다. </a:t>
            </a:r>
          </a:p>
        </p:txBody>
      </p: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1928930" y="3839693"/>
          <a:ext cx="14441209" cy="3817877"/>
        </p:xfrm>
        <a:graphic>
          <a:graphicData uri="http://schemas.openxmlformats.org/drawingml/2006/table">
            <a:tbl>
              <a:tblPr/>
              <a:tblGrid>
                <a:gridCol w="3725865"/>
                <a:gridCol w="3725865"/>
                <a:gridCol w="3725865"/>
                <a:gridCol w="3263615"/>
              </a:tblGrid>
              <a:tr h="645566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>
                          <a:solidFill>
                            <a:srgbClr val="1D2A3A"/>
                          </a:solidFill>
                          <a:ea typeface="210 밀레니얼 Light"/>
                        </a:rPr>
                        <a:t>제품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>
                          <a:solidFill>
                            <a:srgbClr val="1D2A3A"/>
                          </a:solidFill>
                          <a:ea typeface="210 밀레니얼 Light"/>
                        </a:rPr>
                        <a:t>가격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>
                          <a:solidFill>
                            <a:srgbClr val="1D2A3A"/>
                          </a:solidFill>
                          <a:ea typeface="210 밀레니얼 Light"/>
                        </a:rPr>
                        <a:t>장소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>
                          <a:solidFill>
                            <a:srgbClr val="1D2A3A"/>
                          </a:solidFill>
                          <a:ea typeface="210 밀레니얼 Light"/>
                        </a:rPr>
                        <a:t>프로모션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84571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553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553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553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3087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DAGIo5l6gio</dc:identifier>
  <dcterms:modified xsi:type="dcterms:W3CDTF">2011-08-01T06:04:30Z</dcterms:modified>
  <cp:revision>1</cp:revision>
  <dc:title>파란색 흰색 심플한 비즈니스 마케팅 프로젝트 프레젠테이션</dc:title>
</cp:coreProperties>
</file>

<file path=docProps/thumbnail.jpeg>
</file>